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2" r:id="rId2"/>
  </p:sldMasterIdLst>
  <p:handoutMasterIdLst>
    <p:handoutMasterId r:id="rId23"/>
  </p:handoutMasterIdLst>
  <p:sldIdLst>
    <p:sldId id="256" r:id="rId3"/>
    <p:sldId id="257" r:id="rId4"/>
    <p:sldId id="259" r:id="rId5"/>
    <p:sldId id="260" r:id="rId6"/>
    <p:sldId id="267" r:id="rId7"/>
    <p:sldId id="261" r:id="rId8"/>
    <p:sldId id="268" r:id="rId9"/>
    <p:sldId id="269" r:id="rId10"/>
    <p:sldId id="271" r:id="rId11"/>
    <p:sldId id="272" r:id="rId12"/>
    <p:sldId id="273" r:id="rId13"/>
    <p:sldId id="278" r:id="rId14"/>
    <p:sldId id="277" r:id="rId15"/>
    <p:sldId id="279" r:id="rId16"/>
    <p:sldId id="280" r:id="rId17"/>
    <p:sldId id="281" r:id="rId18"/>
    <p:sldId id="282" r:id="rId19"/>
    <p:sldId id="283" r:id="rId20"/>
    <p:sldId id="276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3AA"/>
    <a:srgbClr val="003A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185A50-B421-425D-8F8C-52E26808514B}" v="4" dt="2024-12-03T19:01:39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15"/>
    <p:restoredTop sz="96327"/>
  </p:normalViewPr>
  <p:slideViewPr>
    <p:cSldViewPr snapToGrid="0" snapToObjects="1">
      <p:cViewPr varScale="1">
        <p:scale>
          <a:sx n="70" d="100"/>
          <a:sy n="70" d="100"/>
        </p:scale>
        <p:origin x="80" y="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54" d="100"/>
          <a:sy n="54" d="100"/>
        </p:scale>
        <p:origin x="256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AC04F9-0DBE-4DA7-8E6E-463760FA1889}" type="doc">
      <dgm:prSet loTypeId="urn:microsoft.com/office/officeart/2005/8/layout/defaul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CD5876D-E46D-49E9-91CF-C1931D1283EA}">
      <dgm:prSet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1">
            <a:lumMod val="75000"/>
          </a:schemeClr>
        </a:solidFill>
      </dgm:spPr>
      <dgm:t>
        <a:bodyPr/>
        <a:lstStyle/>
        <a:p>
          <a:pPr>
            <a:defRPr cap="all"/>
          </a:pPr>
          <a:r>
            <a:rPr lang="en-US" sz="2800">
              <a:solidFill>
                <a:schemeClr val="bg1"/>
              </a:solidFill>
            </a:rPr>
            <a:t>Summarize important background research and EDA</a:t>
          </a:r>
          <a:endParaRPr lang="en-US" sz="2800" dirty="0">
            <a:solidFill>
              <a:schemeClr val="bg1"/>
            </a:solidFill>
          </a:endParaRPr>
        </a:p>
      </dgm:t>
    </dgm:pt>
    <dgm:pt modelId="{7407F62E-F29C-4D06-8B10-0312D6C1AAF7}" type="parTrans" cxnId="{2F118743-9F13-43F9-999B-3CD5FCA55AD6}">
      <dgm:prSet/>
      <dgm:spPr/>
      <dgm:t>
        <a:bodyPr/>
        <a:lstStyle/>
        <a:p>
          <a:endParaRPr lang="en-US"/>
        </a:p>
      </dgm:t>
    </dgm:pt>
    <dgm:pt modelId="{E6E34136-CDCF-4355-BC1D-F1948E615949}" type="sibTrans" cxnId="{2F118743-9F13-43F9-999B-3CD5FCA55AD6}">
      <dgm:prSet/>
      <dgm:spPr/>
      <dgm:t>
        <a:bodyPr/>
        <a:lstStyle/>
        <a:p>
          <a:endParaRPr lang="en-US"/>
        </a:p>
      </dgm:t>
    </dgm:pt>
    <dgm:pt modelId="{2646E8F0-50F2-459A-B366-3F09AA54344B}">
      <dgm:prSet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1">
            <a:lumMod val="75000"/>
          </a:schemeClr>
        </a:solidFill>
      </dgm:spPr>
      <dgm:t>
        <a:bodyPr/>
        <a:lstStyle/>
        <a:p>
          <a:pPr>
            <a:defRPr cap="all"/>
          </a:pPr>
          <a:r>
            <a:rPr lang="en-US" sz="2800" dirty="0">
              <a:solidFill>
                <a:schemeClr val="bg1"/>
              </a:solidFill>
            </a:rPr>
            <a:t>Answer the SMART question(s) by building models</a:t>
          </a:r>
        </a:p>
      </dgm:t>
    </dgm:pt>
    <dgm:pt modelId="{71299779-E50A-488F-A658-4AE6EDAA9A00}" type="parTrans" cxnId="{71506232-CA49-4827-9167-72B9E21FF9B5}">
      <dgm:prSet/>
      <dgm:spPr/>
      <dgm:t>
        <a:bodyPr/>
        <a:lstStyle/>
        <a:p>
          <a:endParaRPr lang="en-US"/>
        </a:p>
      </dgm:t>
    </dgm:pt>
    <dgm:pt modelId="{F813E4B7-88D1-427A-9882-B3A6D0D7D598}" type="sibTrans" cxnId="{71506232-CA49-4827-9167-72B9E21FF9B5}">
      <dgm:prSet/>
      <dgm:spPr/>
      <dgm:t>
        <a:bodyPr/>
        <a:lstStyle/>
        <a:p>
          <a:endParaRPr lang="en-US"/>
        </a:p>
      </dgm:t>
    </dgm:pt>
    <dgm:pt modelId="{ADDD4FC5-CECC-41F1-B7A0-B2CADEF59ED7}" type="pres">
      <dgm:prSet presAssocID="{E5AC04F9-0DBE-4DA7-8E6E-463760FA1889}" presName="diagram" presStyleCnt="0">
        <dgm:presLayoutVars>
          <dgm:dir/>
          <dgm:resizeHandles val="exact"/>
        </dgm:presLayoutVars>
      </dgm:prSet>
      <dgm:spPr/>
    </dgm:pt>
    <dgm:pt modelId="{2B88887A-9539-495C-8CF8-ABECDE73AD13}" type="pres">
      <dgm:prSet presAssocID="{7CD5876D-E46D-49E9-91CF-C1931D1283EA}" presName="node" presStyleLbl="node1" presStyleIdx="0" presStyleCnt="2" custLinFactNeighborX="-26" custLinFactNeighborY="-301">
        <dgm:presLayoutVars>
          <dgm:bulletEnabled val="1"/>
        </dgm:presLayoutVars>
      </dgm:prSet>
      <dgm:spPr/>
    </dgm:pt>
    <dgm:pt modelId="{311E7F42-4173-44AC-839D-14E5703E0584}" type="pres">
      <dgm:prSet presAssocID="{E6E34136-CDCF-4355-BC1D-F1948E615949}" presName="sibTrans" presStyleCnt="0"/>
      <dgm:spPr/>
    </dgm:pt>
    <dgm:pt modelId="{FA89828D-7A92-4A5A-9B1D-AF2E041A24E8}" type="pres">
      <dgm:prSet presAssocID="{2646E8F0-50F2-459A-B366-3F09AA54344B}" presName="node" presStyleLbl="node1" presStyleIdx="1" presStyleCnt="2">
        <dgm:presLayoutVars>
          <dgm:bulletEnabled val="1"/>
        </dgm:presLayoutVars>
      </dgm:prSet>
      <dgm:spPr/>
    </dgm:pt>
  </dgm:ptLst>
  <dgm:cxnLst>
    <dgm:cxn modelId="{3DFB5720-BA2A-450C-95D1-DABBE4C107D5}" type="presOf" srcId="{2646E8F0-50F2-459A-B366-3F09AA54344B}" destId="{FA89828D-7A92-4A5A-9B1D-AF2E041A24E8}" srcOrd="0" destOrd="0" presId="urn:microsoft.com/office/officeart/2005/8/layout/default"/>
    <dgm:cxn modelId="{71506232-CA49-4827-9167-72B9E21FF9B5}" srcId="{E5AC04F9-0DBE-4DA7-8E6E-463760FA1889}" destId="{2646E8F0-50F2-459A-B366-3F09AA54344B}" srcOrd="1" destOrd="0" parTransId="{71299779-E50A-488F-A658-4AE6EDAA9A00}" sibTransId="{F813E4B7-88D1-427A-9882-B3A6D0D7D598}"/>
    <dgm:cxn modelId="{2F118743-9F13-43F9-999B-3CD5FCA55AD6}" srcId="{E5AC04F9-0DBE-4DA7-8E6E-463760FA1889}" destId="{7CD5876D-E46D-49E9-91CF-C1931D1283EA}" srcOrd="0" destOrd="0" parTransId="{7407F62E-F29C-4D06-8B10-0312D6C1AAF7}" sibTransId="{E6E34136-CDCF-4355-BC1D-F1948E615949}"/>
    <dgm:cxn modelId="{64A11658-1B3B-4115-8FCB-4033449E53FD}" type="presOf" srcId="{E5AC04F9-0DBE-4DA7-8E6E-463760FA1889}" destId="{ADDD4FC5-CECC-41F1-B7A0-B2CADEF59ED7}" srcOrd="0" destOrd="0" presId="urn:microsoft.com/office/officeart/2005/8/layout/default"/>
    <dgm:cxn modelId="{5A5F40D1-41C0-4B89-9AD6-542CC7C808AD}" type="presOf" srcId="{7CD5876D-E46D-49E9-91CF-C1931D1283EA}" destId="{2B88887A-9539-495C-8CF8-ABECDE73AD13}" srcOrd="0" destOrd="0" presId="urn:microsoft.com/office/officeart/2005/8/layout/default"/>
    <dgm:cxn modelId="{3E94544C-1C1F-4F3F-9888-31836D769373}" type="presParOf" srcId="{ADDD4FC5-CECC-41F1-B7A0-B2CADEF59ED7}" destId="{2B88887A-9539-495C-8CF8-ABECDE73AD13}" srcOrd="0" destOrd="0" presId="urn:microsoft.com/office/officeart/2005/8/layout/default"/>
    <dgm:cxn modelId="{AC626F29-0F5E-428A-AAC8-7ECCDEAA2A6C}" type="presParOf" srcId="{ADDD4FC5-CECC-41F1-B7A0-B2CADEF59ED7}" destId="{311E7F42-4173-44AC-839D-14E5703E0584}" srcOrd="1" destOrd="0" presId="urn:microsoft.com/office/officeart/2005/8/layout/default"/>
    <dgm:cxn modelId="{3A0B57C1-10A4-4D5F-926B-595B40B15ADF}" type="presParOf" srcId="{ADDD4FC5-CECC-41F1-B7A0-B2CADEF59ED7}" destId="{FA89828D-7A92-4A5A-9B1D-AF2E041A24E8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88887A-9539-495C-8CF8-ABECDE73AD13}">
      <dsp:nvSpPr>
        <dsp:cNvPr id="0" name=""/>
        <dsp:cNvSpPr/>
      </dsp:nvSpPr>
      <dsp:spPr>
        <a:xfrm>
          <a:off x="0" y="226350"/>
          <a:ext cx="5006206" cy="3003723"/>
        </a:xfrm>
        <a:prstGeom prst="rect">
          <a:avLst/>
        </a:prstGeom>
        <a:solidFill>
          <a:schemeClr val="accent1">
            <a:lumMod val="75000"/>
          </a:schemeClr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800" kern="1200">
              <a:solidFill>
                <a:schemeClr val="bg1"/>
              </a:solidFill>
            </a:rPr>
            <a:t>Summarize important background research and EDA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0" y="226350"/>
        <a:ext cx="5006206" cy="3003723"/>
      </dsp:txXfrm>
    </dsp:sp>
    <dsp:sp modelId="{FA89828D-7A92-4A5A-9B1D-AF2E041A24E8}">
      <dsp:nvSpPr>
        <dsp:cNvPr id="0" name=""/>
        <dsp:cNvSpPr/>
      </dsp:nvSpPr>
      <dsp:spPr>
        <a:xfrm>
          <a:off x="5508110" y="235392"/>
          <a:ext cx="5006206" cy="3003723"/>
        </a:xfrm>
        <a:prstGeom prst="rect">
          <a:avLst/>
        </a:prstGeom>
        <a:solidFill>
          <a:schemeClr val="accent1">
            <a:lumMod val="75000"/>
          </a:schemeClr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800" kern="1200" dirty="0">
              <a:solidFill>
                <a:schemeClr val="bg1"/>
              </a:solidFill>
            </a:rPr>
            <a:t>Answer the SMART question(s) by building models</a:t>
          </a:r>
        </a:p>
      </dsp:txBody>
      <dsp:txXfrm>
        <a:off x="5508110" y="235392"/>
        <a:ext cx="5006206" cy="30037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FA0374-6A02-672F-B83C-BF6AFBFB75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B6BD98-9A90-93ED-E8D9-C9159EBD8E4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F07A2-65A2-4102-83B5-DE90993C0697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52F2B2-C5EB-1DA1-B160-23939D31B6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EE0AC-D1F2-2A06-C978-8C8B8AC149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9D83B7-B5BD-444B-BA2E-3AB7D6CD1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411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svg>
</file>

<file path=ppt/media/image52.png>
</file>

<file path=ppt/media/image53.sv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9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jp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5706C32-4A7F-904A-A159-858BADF285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4A908DD-8A6B-CA4C-A972-B41A7779B8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B3494C34-0F3D-854E-AFF5-078C6756F1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6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6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6366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creenshot, bird&#10;&#10;Description automatically generated">
            <a:extLst>
              <a:ext uri="{FF2B5EF4-FFF2-40B4-BE49-F238E27FC236}">
                <a16:creationId xmlns:a16="http://schemas.microsoft.com/office/drawing/2014/main" id="{3EE9051B-EE1E-6E4F-9694-61E46BF379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80E6F5C-96D4-2C42-A755-56B3A934362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A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34C2B7B-BC28-FA40-9621-C1B66ACC3A0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1DE6E88-83B3-4D4F-9E40-6D50AB5E0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brick, drawing&#10;&#10;Description automatically generated">
            <a:extLst>
              <a:ext uri="{FF2B5EF4-FFF2-40B4-BE49-F238E27FC236}">
                <a16:creationId xmlns:a16="http://schemas.microsoft.com/office/drawing/2014/main" id="{6F5ACEC9-B6BC-BB44-A490-7942ABDCA6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17C698C-2970-3943-A340-E6C0C48B0DE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6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6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17946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2641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2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91381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0518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3" y="2505077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3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6" y="2505077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84466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3"/>
            <a:ext cx="5393267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7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850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40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60126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BE7CF1A-F401-2C48-970E-B029112B61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&#10;&#10;Description automatically generated">
            <a:extLst>
              <a:ext uri="{FF2B5EF4-FFF2-40B4-BE49-F238E27FC236}">
                <a16:creationId xmlns:a16="http://schemas.microsoft.com/office/drawing/2014/main" id="{2C349984-7690-2A47-87D3-C0DD158BA1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B267380-239A-CC4E-88C8-8F8B114C34D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72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57E5DAEA-9D65-2A41-94A3-D73BF29B06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2F1E15CE-4088-7C4E-8064-638CAAE8E1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1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9248" y="3324433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5756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02164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3BBE3F-8531-7640-B2C4-6EB1B05B39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3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8F805847-4216-854B-BDC6-6E0F9050F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58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2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title</a:t>
            </a:r>
          </a:p>
        </p:txBody>
      </p:sp>
    </p:spTree>
    <p:extLst>
      <p:ext uri="{BB962C8B-B14F-4D97-AF65-F5344CB8AC3E}">
        <p14:creationId xmlns:p14="http://schemas.microsoft.com/office/powerpoint/2010/main" val="23252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585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3" y="2505077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3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6" y="2505077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7823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3"/>
            <a:ext cx="5393267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7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5783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40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83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9084CF26-838B-4E40-ACF0-0614B36F1F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D234C7AA-D40B-5847-86A6-3CD23C1306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82A509B-433B-8041-8A0B-7C00B943569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2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CC941C59-736C-AA42-A40C-1FD6A9C0F0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29667154-201A-9841-BEEE-FE4CF6604A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1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9248" y="3324433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97994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5.jp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4.jp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6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91C326E-BF68-6445-9231-1C87CA8DE2E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B88693D-82A9-C941-B148-1250D9B2438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B7CAE5D-7F30-7641-AB6B-1848BE4465C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6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0" r:id="rId2"/>
    <p:sldLayoutId id="2147483649" r:id="rId3"/>
    <p:sldLayoutId id="2147483652" r:id="rId4"/>
    <p:sldLayoutId id="2147483653" r:id="rId5"/>
    <p:sldLayoutId id="2147483655" r:id="rId6"/>
    <p:sldLayoutId id="2147483654" r:id="rId7"/>
    <p:sldLayoutId id="2147483673" r:id="rId8"/>
    <p:sldLayoutId id="2147483677" r:id="rId9"/>
    <p:sldLayoutId id="214748369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B238D30-2F91-4C40-9D8B-1760377E0BC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4E9D20F-A939-7E47-A0F0-7A4B86BA15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CC15587-0B28-2046-83FF-9F5F7E2581E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1" r:id="rId8"/>
    <p:sldLayoutId id="2147483703" r:id="rId9"/>
    <p:sldLayoutId id="214748370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f.inc/info/getting-a-loan-without-a-cosigner/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sv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faq.org/posts/2020/09/reset-your-finances-with-online-tribal-loans-direct-lender-guaranteed-approval/" TargetMode="External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en/approved-finance-business-loan-1049259/" TargetMode="Externa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437BA-2E84-3549-8B00-4D6E2E7C8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0706" y="495087"/>
            <a:ext cx="5938973" cy="3153459"/>
          </a:xfrm>
        </p:spPr>
        <p:txBody>
          <a:bodyPr/>
          <a:lstStyle/>
          <a:p>
            <a:r>
              <a:rPr lang="en-US" sz="6000" dirty="0"/>
              <a:t>Loan Approval Prediction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025FF-B551-7A4B-9349-720975BC85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83704" y="4491587"/>
            <a:ext cx="5595274" cy="2366413"/>
          </a:xfrm>
        </p:spPr>
        <p:txBody>
          <a:bodyPr/>
          <a:lstStyle/>
          <a:p>
            <a:r>
              <a:rPr lang="en-US" sz="2000" b="1" dirty="0"/>
              <a:t>Project 1</a:t>
            </a:r>
          </a:p>
          <a:p>
            <a:r>
              <a:rPr lang="en-US" sz="2000" b="1" dirty="0"/>
              <a:t>Team 2  </a:t>
            </a:r>
          </a:p>
          <a:p>
            <a:r>
              <a:rPr lang="en-US" sz="2000" b="1" dirty="0"/>
              <a:t>     </a:t>
            </a:r>
            <a:r>
              <a:rPr lang="en-US" sz="2000" dirty="0"/>
              <a:t>Abhilasha Singh</a:t>
            </a:r>
            <a:br>
              <a:rPr lang="en-US" sz="2000" dirty="0"/>
            </a:br>
            <a:r>
              <a:rPr lang="en-US" sz="2000" dirty="0"/>
              <a:t>       Aswin Balaji </a:t>
            </a:r>
            <a:r>
              <a:rPr lang="en-US" sz="2000" dirty="0" err="1"/>
              <a:t>Thippa</a:t>
            </a:r>
            <a:r>
              <a:rPr lang="en-US" sz="2000" dirty="0"/>
              <a:t> Ramesh</a:t>
            </a:r>
            <a:br>
              <a:rPr lang="en-US" sz="2000" dirty="0"/>
            </a:br>
            <a:r>
              <a:rPr lang="en-US" sz="2000" dirty="0"/>
              <a:t>       </a:t>
            </a:r>
            <a:r>
              <a:rPr lang="en-US" sz="2000" dirty="0" err="1"/>
              <a:t>Lixing</a:t>
            </a:r>
            <a:r>
              <a:rPr lang="en-US" sz="2000" dirty="0"/>
              <a:t> Pan</a:t>
            </a:r>
          </a:p>
          <a:p>
            <a:r>
              <a:rPr lang="en-US" sz="2000" b="1" dirty="0"/>
              <a:t> IDS 6101</a:t>
            </a:r>
            <a:endParaRPr lang="en-US" sz="2000" dirty="0"/>
          </a:p>
        </p:txBody>
      </p:sp>
      <p:pic>
        <p:nvPicPr>
          <p:cNvPr id="5" name="Picture 4" descr="A person standing next to a piggy bank&#10;&#10;Description automatically generated">
            <a:extLst>
              <a:ext uri="{FF2B5EF4-FFF2-40B4-BE49-F238E27FC236}">
                <a16:creationId xmlns:a16="http://schemas.microsoft.com/office/drawing/2014/main" id="{2B37BA6F-2A40-C614-D938-EC0A63812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700779" y="1852270"/>
            <a:ext cx="3734313" cy="315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261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5336D-27F7-DFCF-8A6E-49F927F2A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59854D31-3348-83AA-8FF3-C12209365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DC8C4DF6-C457-CFC8-3C79-3B21876DADDC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algn="l">
              <a:spcAft>
                <a:spcPts val="750"/>
              </a:spcAft>
            </a:pP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 How does the debt-to-income ratio impact loan approval, interest rates, and risk scores?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0D7313-1740-DCC6-CC2C-21CD798EA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2942" y="1594810"/>
            <a:ext cx="3730686" cy="3852176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243B59A-36BE-89DA-B072-B1300B96D05E}"/>
              </a:ext>
            </a:extLst>
          </p:cNvPr>
          <p:cNvSpPr txBox="1">
            <a:spLocks/>
          </p:cNvSpPr>
          <p:nvPr/>
        </p:nvSpPr>
        <p:spPr>
          <a:xfrm>
            <a:off x="487458" y="1611923"/>
            <a:ext cx="3190507" cy="385217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Debt-to-income Ratio Impact on Risk Scores</a:t>
            </a:r>
            <a:endParaRPr lang="en-US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CDA8EF-964E-454B-8B93-58EA981DE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7965" y="1611923"/>
            <a:ext cx="4202355" cy="170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94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875FA-BF41-6050-A303-055C97CAC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4245A3AB-34BA-D150-2646-B8DED3014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CE38EC78-1386-EC37-790E-0D469F102A6C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750"/>
              </a:spcAft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the financial and demographic profiles of high-risk versus low-risk applicants?</a:t>
            </a:r>
          </a:p>
          <a:p>
            <a:pPr algn="l">
              <a:spcAft>
                <a:spcPts val="750"/>
              </a:spcAft>
            </a:pP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3A5577A5-3C2C-0E34-5148-8404B783ABC1}"/>
              </a:ext>
            </a:extLst>
          </p:cNvPr>
          <p:cNvSpPr txBox="1">
            <a:spLocks/>
          </p:cNvSpPr>
          <p:nvPr/>
        </p:nvSpPr>
        <p:spPr>
          <a:xfrm>
            <a:off x="487458" y="1611923"/>
            <a:ext cx="3190507" cy="385217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Low-risk applicants are predominantly married, while high-risk applicants have higher proportions of single and divorced individuals.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Low-risk applicants tend to be older, while high-risk applicants are generally younger.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A7AB13-CBE8-B6FD-0790-F8629F5B2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9525" y="1539495"/>
            <a:ext cx="3875017" cy="33395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717D06-C5F7-6999-A18C-A85D00FB4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717" y="1402953"/>
            <a:ext cx="4200808" cy="348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795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54B377-7A87-038F-1D4B-FA1DDC5FD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9C651D66-48B6-E3E7-EE22-BA96823B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04534E3E-6010-AE83-7B6F-3FDB20341069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750"/>
              </a:spcAft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the financial and demographic profiles of high-risk versus low-risk applicants?</a:t>
            </a:r>
          </a:p>
          <a:p>
            <a:pPr algn="l">
              <a:spcAft>
                <a:spcPts val="750"/>
              </a:spcAft>
            </a:pP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DD8AF63-64AA-2058-71F1-CFFC88771588}"/>
              </a:ext>
            </a:extLst>
          </p:cNvPr>
          <p:cNvSpPr txBox="1">
            <a:spLocks/>
          </p:cNvSpPr>
          <p:nvPr/>
        </p:nvSpPr>
        <p:spPr>
          <a:xfrm>
            <a:off x="487457" y="1611923"/>
            <a:ext cx="2699363" cy="385217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High-risk applicants have a slightly higher proportion of unemployment compared to low-risk applicants, while most are employed in both groups.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Income distribution for low-risk applicants is skewed higher compared to high-risk applicants, who predominantly have lower incomes.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Low-risk applicants have significantly higher net worth compared to high-risk applicants, with greater variability in the low-risk group</a:t>
            </a:r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C573F1-43EA-5327-9A2F-B01BCC523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1406" y="1811228"/>
            <a:ext cx="2510531" cy="28060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5D3D8B-6B84-10C0-3A99-F770F9E7F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2921" y="1811228"/>
            <a:ext cx="3108485" cy="28060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DFF190-5677-B8EC-08EF-C5F4D8D868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391" y="1811496"/>
            <a:ext cx="3304515" cy="280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226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DE73D-C03E-5406-0538-04FEA565A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A13F25E2-B51E-0F20-E08D-F47E98A92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0A108700-9D60-35FD-66D4-FA2353F1D42F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1081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750"/>
              </a:spcAft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does credit score impact interest rates, loan approval, and loan amount?</a:t>
            </a:r>
          </a:p>
          <a:p>
            <a:pPr algn="l">
              <a:spcAft>
                <a:spcPts val="750"/>
              </a:spcAft>
            </a:pP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515FA685-0991-62FE-4C46-44D09AAE0694}"/>
              </a:ext>
            </a:extLst>
          </p:cNvPr>
          <p:cNvSpPr txBox="1">
            <a:spLocks/>
          </p:cNvSpPr>
          <p:nvPr/>
        </p:nvSpPr>
        <p:spPr>
          <a:xfrm>
            <a:off x="577992" y="1661144"/>
            <a:ext cx="3190507" cy="353571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Credit Score Impact On Interest Rates </a:t>
            </a:r>
          </a:p>
          <a:p>
            <a:endParaRPr lang="en-US" sz="20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E41418-53A9-682C-17B8-857A5C991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0420" y="1484769"/>
            <a:ext cx="6274122" cy="371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160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EBE3D-DB4B-230C-E55E-DF00B85FE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2C16FBE1-4320-1835-377E-E66BE6DC1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F2BC4386-8ABA-7550-54F2-3092A3D3A8C3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1081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750"/>
              </a:spcAft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does credit score impact interest rates, loan approval, and loan amount?</a:t>
            </a:r>
          </a:p>
          <a:p>
            <a:pPr algn="l">
              <a:spcAft>
                <a:spcPts val="750"/>
              </a:spcAft>
            </a:pP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07A9378E-A830-30A1-DDA2-A05949D58A0C}"/>
              </a:ext>
            </a:extLst>
          </p:cNvPr>
          <p:cNvSpPr txBox="1">
            <a:spLocks/>
          </p:cNvSpPr>
          <p:nvPr/>
        </p:nvSpPr>
        <p:spPr>
          <a:xfrm>
            <a:off x="651466" y="1601331"/>
            <a:ext cx="3190507" cy="353571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Credit Score Impact On Interest Rates </a:t>
            </a:r>
          </a:p>
          <a:p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D2920A-BF02-3F95-3B8E-C92E12BB4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7540" y="1360616"/>
            <a:ext cx="6052994" cy="401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0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936C1-8752-D773-534C-B164993A6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E2D407AD-309C-D0A9-9451-C6BA73D86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AE9FBEC3-3D11-20DF-8AE4-13D6BE04C48C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1081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750"/>
              </a:spcAft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does credit score impact interest rates, loan approval, and loan amount?</a:t>
            </a:r>
          </a:p>
          <a:p>
            <a:pPr algn="l">
              <a:spcAft>
                <a:spcPts val="750"/>
              </a:spcAft>
            </a:pPr>
            <a:endParaRPr lang="en-US" sz="200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0DC3CDB-7958-32FD-E42C-01ED869486FF}"/>
              </a:ext>
            </a:extLst>
          </p:cNvPr>
          <p:cNvSpPr txBox="1">
            <a:spLocks/>
          </p:cNvSpPr>
          <p:nvPr/>
        </p:nvSpPr>
        <p:spPr>
          <a:xfrm>
            <a:off x="487458" y="1638677"/>
            <a:ext cx="3677136" cy="382542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Credit Score Impact On Interest Rates </a:t>
            </a:r>
          </a:p>
          <a:p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BD5A18-B22C-0F1D-B24A-F6C551479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123" y="1291911"/>
            <a:ext cx="5502032" cy="394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96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624A7-6B7A-181F-F711-F8CF49313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6A095627-8188-4DE0-1BB3-502DE3FF5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7B5A5552-704B-FF9C-8734-53E17B420F4F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1081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algn="l">
              <a:spcAft>
                <a:spcPts val="750"/>
              </a:spcAft>
            </a:pP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the relationship between loan purpose and repayment behavior, and how does it affect risk?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40A6C0-CF15-6E62-71D8-6E016D5A5CC1}"/>
              </a:ext>
            </a:extLst>
          </p:cNvPr>
          <p:cNvSpPr txBox="1">
            <a:spLocks/>
          </p:cNvSpPr>
          <p:nvPr/>
        </p:nvSpPr>
        <p:spPr>
          <a:xfrm>
            <a:off x="487458" y="1928388"/>
            <a:ext cx="3190507" cy="353571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Debt-to-income Ratio Impact on Risk Scores</a:t>
            </a:r>
            <a:endParaRPr lang="en-US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AFE2A6-5D93-4742-3FEF-AA1912E2C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267" y="1504851"/>
            <a:ext cx="5505733" cy="384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10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9980C-B83B-F368-FF26-0B7E2E0ED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D94029BA-230F-706F-3473-87B318A64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49A8FC19-7662-A1FB-839E-2BE7C1387DAA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1081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750"/>
              </a:spcAft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What are the strongest predictors of loan approval?</a:t>
            </a:r>
          </a:p>
          <a:p>
            <a:pPr algn="l">
              <a:spcAft>
                <a:spcPts val="750"/>
              </a:spcAft>
            </a:pPr>
            <a:endParaRPr lang="en-US" sz="20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0C4AEEBA-1462-6BBE-A8F1-5873D3DCDC1D}"/>
              </a:ext>
            </a:extLst>
          </p:cNvPr>
          <p:cNvSpPr txBox="1">
            <a:spLocks/>
          </p:cNvSpPr>
          <p:nvPr/>
        </p:nvSpPr>
        <p:spPr>
          <a:xfrm>
            <a:off x="487458" y="1602130"/>
            <a:ext cx="3190507" cy="353571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</p:txBody>
      </p:sp>
    </p:spTree>
    <p:extLst>
      <p:ext uri="{BB962C8B-B14F-4D97-AF65-F5344CB8AC3E}">
        <p14:creationId xmlns:p14="http://schemas.microsoft.com/office/powerpoint/2010/main" val="94637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D258F-4B93-4CDE-38CA-B57D3B68E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AD17410F-52EB-1BD2-8F84-FDF297ABB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34509BB9-9547-9645-7ED4-354EE9D1A6F6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1081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algn="l">
              <a:spcAft>
                <a:spcPts val="750"/>
              </a:spcAft>
            </a:pP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the relationship between loan purpose and repayment behavior, and how does it affect risk?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B05E74C2-DA02-35CA-193F-5244F48B51FC}"/>
              </a:ext>
            </a:extLst>
          </p:cNvPr>
          <p:cNvSpPr txBox="1">
            <a:spLocks/>
          </p:cNvSpPr>
          <p:nvPr/>
        </p:nvSpPr>
        <p:spPr>
          <a:xfrm>
            <a:off x="487458" y="1928388"/>
            <a:ext cx="3190507" cy="353571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</p:txBody>
      </p:sp>
    </p:spTree>
    <p:extLst>
      <p:ext uri="{BB962C8B-B14F-4D97-AF65-F5344CB8AC3E}">
        <p14:creationId xmlns:p14="http://schemas.microsoft.com/office/powerpoint/2010/main" val="2031537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091" y="989344"/>
            <a:ext cx="9539042" cy="4605698"/>
          </a:xfrm>
        </p:spPr>
        <p:txBody>
          <a:bodyPr/>
          <a:lstStyle/>
          <a:p>
            <a:pPr algn="l"/>
            <a:endParaRPr lang="en-US" i="0" dirty="0">
              <a:solidFill>
                <a:srgbClr val="0073AA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60" y="88228"/>
            <a:ext cx="10483326" cy="975070"/>
          </a:xfrm>
        </p:spPr>
        <p:txBody>
          <a:bodyPr/>
          <a:lstStyle/>
          <a:p>
            <a:pPr>
              <a:spcAft>
                <a:spcPts val="800"/>
              </a:spcAft>
            </a:pPr>
            <a:r>
              <a:rPr lang="en-US" dirty="0">
                <a:latin typeface="Goudy Old Style" panose="02020502050305020303" pitchFamily="18" charset="0"/>
              </a:rPr>
              <a:t>Conclusion</a:t>
            </a:r>
          </a:p>
        </p:txBody>
      </p:sp>
      <p:pic>
        <p:nvPicPr>
          <p:cNvPr id="3" name="Graphic 2" descr="Head with Gears">
            <a:extLst>
              <a:ext uri="{FF2B5EF4-FFF2-40B4-BE49-F238E27FC236}">
                <a16:creationId xmlns:a16="http://schemas.microsoft.com/office/drawing/2014/main" id="{A1E4B911-E073-E121-F203-62B79AC95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77275" y="1967119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8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705506-8DBB-38E0-3127-418225A9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338" y="715617"/>
            <a:ext cx="10483327" cy="975070"/>
          </a:xfrm>
        </p:spPr>
        <p:txBody>
          <a:bodyPr anchor="ctr">
            <a:normAutofit/>
          </a:bodyPr>
          <a:lstStyle/>
          <a:p>
            <a:r>
              <a:rPr lang="en-US"/>
              <a:t>Purpose</a:t>
            </a:r>
            <a:endParaRPr lang="en-US" dirty="0"/>
          </a:p>
        </p:txBody>
      </p:sp>
      <p:graphicFrame>
        <p:nvGraphicFramePr>
          <p:cNvPr id="7" name="Content Placeholder 1">
            <a:extLst>
              <a:ext uri="{FF2B5EF4-FFF2-40B4-BE49-F238E27FC236}">
                <a16:creationId xmlns:a16="http://schemas.microsoft.com/office/drawing/2014/main" id="{7D4ED19E-EF58-ACC1-7EED-D9C2C6716C52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4097363767"/>
              </p:ext>
            </p:extLst>
          </p:nvPr>
        </p:nvGraphicFramePr>
        <p:xfrm>
          <a:off x="838200" y="1825625"/>
          <a:ext cx="10515600" cy="34745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33883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0C03A-F364-3E9A-BB40-F5E6016DDD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2178704"/>
            <a:ext cx="7273834" cy="1884226"/>
          </a:xfrm>
        </p:spPr>
        <p:txBody>
          <a:bodyPr/>
          <a:lstStyle/>
          <a:p>
            <a:pPr algn="ctr"/>
            <a:r>
              <a:rPr lang="en-US" sz="4800" b="0" i="0" dirty="0">
                <a:solidFill>
                  <a:srgbClr val="282523"/>
                </a:solidFill>
                <a:effectLst/>
                <a:latin typeface="Goudy Old Style" panose="02020502050305020303" pitchFamily="18" charset="0"/>
              </a:rPr>
              <a:t>Any thoughts or questions?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4" name="Graphic 3" descr="Arrow Circle">
            <a:extLst>
              <a:ext uri="{FF2B5EF4-FFF2-40B4-BE49-F238E27FC236}">
                <a16:creationId xmlns:a16="http://schemas.microsoft.com/office/drawing/2014/main" id="{21B9D617-7DF2-5163-6039-DE6BD5B6F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48700" y="1135924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06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1CEF42EC-267E-9707-69E2-E331EBFA5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473" y="235784"/>
            <a:ext cx="10483327" cy="975070"/>
          </a:xfrm>
        </p:spPr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2D720063-EB0E-06B1-8E8A-3800B56D594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42457" y="1312751"/>
            <a:ext cx="5459167" cy="3711921"/>
          </a:xfrm>
        </p:spPr>
        <p:txBody>
          <a:bodyPr/>
          <a:lstStyle/>
          <a:p>
            <a:pPr marL="0" marR="0" lvl="0" indent="0"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Details</a:t>
            </a:r>
          </a:p>
          <a:p>
            <a:pPr marL="0" marR="0" lvl="0" indent="0">
              <a:spcAft>
                <a:spcPts val="0"/>
              </a:spcAft>
              <a:buNone/>
            </a:pPr>
            <a:endParaRPr lang="en-US" sz="4000" b="1" dirty="0">
              <a:solidFill>
                <a:schemeClr val="tx1">
                  <a:lumMod val="75000"/>
                  <a:lumOff val="25000"/>
                </a:schemeClr>
              </a:solidFill>
              <a:ea typeface="+mj-ea"/>
            </a:endParaRPr>
          </a:p>
          <a:p>
            <a:pPr marL="0" marR="0" lvl="0" indent="0"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Loan approval dataset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20000 observations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36 variables</a:t>
            </a:r>
            <a:endParaRPr lang="en-US" sz="2800" dirty="0">
              <a:solidFill>
                <a:srgbClr val="11111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hand giving money to another hand&#10;&#10;Description automatically generated">
            <a:extLst>
              <a:ext uri="{FF2B5EF4-FFF2-40B4-BE49-F238E27FC236}">
                <a16:creationId xmlns:a16="http://schemas.microsoft.com/office/drawing/2014/main" id="{469A7968-D412-0972-F9D5-1FDF34957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17671" y="1312751"/>
            <a:ext cx="5082501" cy="2828325"/>
          </a:xfrm>
          <a:prstGeom prst="rect">
            <a:avLst/>
          </a:prstGeom>
        </p:spPr>
      </p:pic>
      <p:pic>
        <p:nvPicPr>
          <p:cNvPr id="10" name="Picture 9" descr="A hand writing on a black board&#10;&#10;Description automatically generated">
            <a:extLst>
              <a:ext uri="{FF2B5EF4-FFF2-40B4-BE49-F238E27FC236}">
                <a16:creationId xmlns:a16="http://schemas.microsoft.com/office/drawing/2014/main" id="{0F7C97CF-F71C-4240-3F1C-1E21EB7651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191863" y="4197783"/>
            <a:ext cx="2258280" cy="121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837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944327F8-576E-72BD-4313-16B11EF1D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473" y="235784"/>
            <a:ext cx="10483327" cy="975070"/>
          </a:xfrm>
        </p:spPr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4089808B-C711-9E0A-D218-8F037F95078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42457" y="1312751"/>
            <a:ext cx="5459167" cy="3711921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Preprocessing for Analysis</a:t>
            </a: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>
              <a:spcAft>
                <a:spcPts val="0"/>
              </a:spcAft>
              <a:buNone/>
            </a:pPr>
            <a:endParaRPr lang="en-US" sz="4000" b="1" dirty="0">
              <a:solidFill>
                <a:schemeClr val="tx1">
                  <a:lumMod val="75000"/>
                  <a:lumOff val="25000"/>
                </a:schemeClr>
              </a:solidFill>
              <a:ea typeface="+mj-ea"/>
            </a:endParaRPr>
          </a:p>
          <a:p>
            <a:pPr marL="0" marR="0" lvl="0" indent="0">
              <a:spcAft>
                <a:spcPts val="0"/>
              </a:spcAft>
              <a:buNone/>
            </a:pP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missing values 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duplicate rows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Outliers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Types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2F20262-AD6F-55D1-146D-6A3406803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265" y="1312751"/>
            <a:ext cx="5366520" cy="5143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E4348CA-0CD5-CD01-0F08-E62273141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554" y="4566934"/>
            <a:ext cx="5459167" cy="9154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D1F526F-E156-48D2-F021-B7ED0E9BE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547" y="2020594"/>
            <a:ext cx="5241956" cy="210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987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0443A-0390-E337-EB1B-456139F67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B11A2BA2-B2AF-BBC7-0FFD-BC53318C8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473" y="235784"/>
            <a:ext cx="10483327" cy="975070"/>
          </a:xfrm>
        </p:spPr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99468563-E8F5-9D90-C746-4BC87098BB6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42457" y="1312751"/>
            <a:ext cx="5459167" cy="3711921"/>
          </a:xfrm>
        </p:spPr>
        <p:txBody>
          <a:bodyPr/>
          <a:lstStyle/>
          <a:p>
            <a:pPr marL="0" marR="0" lvl="0" indent="0"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</a:rPr>
              <a:t>Univariate Analysis</a:t>
            </a:r>
          </a:p>
          <a:p>
            <a:pPr marL="0" marR="0" lvl="0" indent="0">
              <a:spcAft>
                <a:spcPts val="0"/>
              </a:spcAft>
              <a:buNone/>
            </a:pPr>
            <a:endParaRPr lang="en-US" sz="24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1C3D5D-5014-6A69-72C6-951F98CD8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098" y="1210855"/>
            <a:ext cx="6727902" cy="416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573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98428223-7BAB-FCBE-24DC-FF806F281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473" y="235784"/>
            <a:ext cx="10483327" cy="975070"/>
          </a:xfrm>
        </p:spPr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591A8C18-2535-3C9E-F1A3-16D45EF471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42457" y="1312751"/>
            <a:ext cx="5459167" cy="3711921"/>
          </a:xfrm>
        </p:spPr>
        <p:txBody>
          <a:bodyPr/>
          <a:lstStyle/>
          <a:p>
            <a:pPr marL="0" marR="0" lvl="0" indent="0"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</a:rPr>
              <a:t>Bivariate Analysis</a:t>
            </a:r>
          </a:p>
          <a:p>
            <a:pPr marL="0" marR="0" lvl="0" indent="0">
              <a:spcAft>
                <a:spcPts val="0"/>
              </a:spcAft>
              <a:buNone/>
            </a:pPr>
            <a:endParaRPr lang="en-US" sz="24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13D17B-4435-0664-7A4F-74A96FE0E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521" y="1210854"/>
            <a:ext cx="6407479" cy="425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74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DD193-4183-6BBA-480A-EA66249DE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8016F006-B4B2-E83B-8631-6B18FA697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473" y="235784"/>
            <a:ext cx="10483327" cy="975070"/>
          </a:xfrm>
        </p:spPr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24F0F764-100B-9C99-63F3-A21CAA0149F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42457" y="1312751"/>
            <a:ext cx="4608141" cy="3711921"/>
          </a:xfrm>
        </p:spPr>
        <p:txBody>
          <a:bodyPr/>
          <a:lstStyle/>
          <a:p>
            <a:pPr marL="0" marR="0" lvl="0" indent="0"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</a:rPr>
              <a:t>Multivariate Analysis</a:t>
            </a:r>
          </a:p>
          <a:p>
            <a:pPr marL="0" marR="0" lvl="0" indent="0">
              <a:spcAft>
                <a:spcPts val="0"/>
              </a:spcAft>
              <a:buNone/>
            </a:pPr>
            <a:endParaRPr lang="en-US" sz="24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  <a:p>
            <a:pPr marL="0" marR="0" lvl="0" indent="0"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 income, Risk Score, </a:t>
            </a:r>
            <a:r>
              <a:rPr lang="en-US" sz="24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TotalDebtToIncomeRatio</a:t>
            </a:r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Annual Income and Monthly Income are the highly correlated variables with that of loan approval.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329C56-146F-F471-CFB0-D909753FC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079" y="1081668"/>
            <a:ext cx="6388214" cy="433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668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0DE39A-28A7-B5C8-BFE6-2DBC07670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09902D6E-1282-3451-BAB4-2510AC4EB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92AB0F9D-8499-BD87-3F60-7AC2E890C99A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algn="l">
              <a:spcAft>
                <a:spcPts val="750"/>
              </a:spcAft>
            </a:pP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 How does the debt-to-income ratio impact loan approval, interest rates, and risk scores?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EC39DB-B799-21E3-BFA8-3D184B636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3011" y="1611923"/>
            <a:ext cx="4102310" cy="3852177"/>
          </a:xfrm>
          <a:prstGeom prst="rect">
            <a:avLst/>
          </a:prstGeom>
        </p:spPr>
      </p:pic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00C6DBCB-5941-C840-B123-19330ADE716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7458" y="1611923"/>
            <a:ext cx="3190507" cy="3852177"/>
          </a:xfrm>
        </p:spPr>
        <p:txBody>
          <a:bodyPr/>
          <a:lstStyle/>
          <a:p>
            <a:pPr marL="0" marR="0" lvl="0" indent="0">
              <a:spcAft>
                <a:spcPts val="0"/>
              </a:spcAft>
              <a:buNone/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ebt-to-income Ratio Impact on Loan Approval</a:t>
            </a:r>
            <a:endParaRPr lang="en-US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D9E897-2C43-1C42-E1C9-8B3B00CDA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7965" y="1611923"/>
            <a:ext cx="4102311" cy="193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0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91F81-2D42-D03B-7180-021E97B14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BA54B461-8D45-ED61-4191-D08A59D5B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58" y="109036"/>
            <a:ext cx="10483327" cy="975070"/>
          </a:xfrm>
        </p:spPr>
        <p:txBody>
          <a:bodyPr/>
          <a:lstStyle/>
          <a:p>
            <a:r>
              <a:rPr lang="en-US" dirty="0"/>
              <a:t>Smart Questions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75FCB367-C110-931D-D033-6A412CB85351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algn="l">
              <a:spcAft>
                <a:spcPts val="750"/>
              </a:spcAft>
            </a:pP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 How does the debt-to-income ratio impact loan approval, interest rates, and risk scores?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42E22C-9611-6CFF-9CB0-31FCC87FF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1905" y="1602565"/>
            <a:ext cx="4080095" cy="38521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E9032C-C645-B432-70FE-CF365B523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044" y="1714412"/>
            <a:ext cx="4552861" cy="3740328"/>
          </a:xfrm>
          <a:prstGeom prst="rect">
            <a:avLst/>
          </a:prstGeom>
        </p:spPr>
      </p:pic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85C5E5FB-E977-1E7D-3BC8-B1C482B49E8E}"/>
              </a:ext>
            </a:extLst>
          </p:cNvPr>
          <p:cNvSpPr txBox="1">
            <a:spLocks/>
          </p:cNvSpPr>
          <p:nvPr/>
        </p:nvSpPr>
        <p:spPr>
          <a:xfrm>
            <a:off x="487458" y="1611923"/>
            <a:ext cx="3190507" cy="385217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Debt-to-income Ratio Impact On </a:t>
            </a:r>
            <a:r>
              <a:rPr lang="en-US" sz="200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Interest Rates</a:t>
            </a:r>
            <a:endParaRPr lang="en-US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</a:p>
        </p:txBody>
      </p:sp>
    </p:spTree>
    <p:extLst>
      <p:ext uri="{BB962C8B-B14F-4D97-AF65-F5344CB8AC3E}">
        <p14:creationId xmlns:p14="http://schemas.microsoft.com/office/powerpoint/2010/main" val="2433542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3383</TotalTime>
  <Words>502</Words>
  <Application>Microsoft Office PowerPoint</Application>
  <PresentationFormat>Widescreen</PresentationFormat>
  <Paragraphs>85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Arial</vt:lpstr>
      <vt:lpstr>Goudy Old Style</vt:lpstr>
      <vt:lpstr>Office Theme</vt:lpstr>
      <vt:lpstr>2_Office Theme</vt:lpstr>
      <vt:lpstr>Loan Approval Prediction </vt:lpstr>
      <vt:lpstr>Purpose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Smart Questions</vt:lpstr>
      <vt:lpstr>Smart Questions</vt:lpstr>
      <vt:lpstr>Smart Questions</vt:lpstr>
      <vt:lpstr>Smart Questions</vt:lpstr>
      <vt:lpstr>Smart Questions</vt:lpstr>
      <vt:lpstr>Smart Questions</vt:lpstr>
      <vt:lpstr>Smart Questions</vt:lpstr>
      <vt:lpstr>Smart Questions</vt:lpstr>
      <vt:lpstr>Smart Questions</vt:lpstr>
      <vt:lpstr>Smart Questions</vt:lpstr>
      <vt:lpstr>Smart Questions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Healy, Devin Marie</dc:creator>
  <cp:lastModifiedBy>Abhilasha Singh</cp:lastModifiedBy>
  <cp:revision>31</cp:revision>
  <dcterms:created xsi:type="dcterms:W3CDTF">2020-03-10T16:22:03Z</dcterms:created>
  <dcterms:modified xsi:type="dcterms:W3CDTF">2024-12-08T22:40:08Z</dcterms:modified>
</cp:coreProperties>
</file>

<file path=docProps/thumbnail.jpeg>
</file>